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0" r:id="rId3"/>
    <p:sldId id="258" r:id="rId4"/>
    <p:sldId id="262" r:id="rId5"/>
    <p:sldId id="263" r:id="rId6"/>
    <p:sldId id="265" r:id="rId7"/>
    <p:sldId id="264" r:id="rId8"/>
    <p:sldId id="266" r:id="rId9"/>
    <p:sldId id="270" r:id="rId10"/>
    <p:sldId id="267" r:id="rId11"/>
    <p:sldId id="271" r:id="rId12"/>
    <p:sldId id="268" r:id="rId13"/>
    <p:sldId id="269" r:id="rId14"/>
    <p:sldId id="272" r:id="rId15"/>
    <p:sldId id="259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8019" autoAdjust="0"/>
    <p:restoredTop sz="94660"/>
  </p:normalViewPr>
  <p:slideViewPr>
    <p:cSldViewPr snapToGrid="0">
      <p:cViewPr varScale="1">
        <p:scale>
          <a:sx n="73" d="100"/>
          <a:sy n="73" d="100"/>
        </p:scale>
        <p:origin x="9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19.jpeg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07/relationships/hdphoto" Target="../media/hdphoto1.wdp"/><Relationship Id="rId7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515"/>
          <a:stretch/>
        </p:blipFill>
        <p:spPr>
          <a:xfrm>
            <a:off x="0" y="-2"/>
            <a:ext cx="12192000" cy="5731936"/>
          </a:xfrm>
          <a:prstGeom prst="rect">
            <a:avLst/>
          </a:prstGeom>
        </p:spPr>
      </p:pic>
      <p:pic>
        <p:nvPicPr>
          <p:cNvPr id="13" name="Picture 12" descr="Picture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77100" y="19050"/>
            <a:ext cx="4890186" cy="4890186"/>
          </a:xfrm>
          <a:prstGeom prst="rect">
            <a:avLst/>
          </a:prstGeom>
          <a:noFill/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326175" y="6134867"/>
            <a:ext cx="1503542" cy="32019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3043" y="5888763"/>
            <a:ext cx="1262318" cy="7854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17" y="5731934"/>
            <a:ext cx="1126067" cy="1126067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267855" y="362459"/>
            <a:ext cx="4419238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PowerShell Conference Asia</a:t>
            </a:r>
          </a:p>
        </p:txBody>
      </p:sp>
      <p:sp>
        <p:nvSpPr>
          <p:cNvPr id="14" name="Rectangle 13"/>
          <p:cNvSpPr/>
          <p:nvPr userDrawn="1"/>
        </p:nvSpPr>
        <p:spPr>
          <a:xfrm>
            <a:off x="267855" y="1137556"/>
            <a:ext cx="10566400" cy="4441208"/>
          </a:xfrm>
          <a:prstGeom prst="rect">
            <a:avLst/>
          </a:prstGeom>
          <a:solidFill>
            <a:schemeClr val="dk1">
              <a:alpha val="32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8125" y="1288612"/>
            <a:ext cx="10297583" cy="2387600"/>
          </a:xfrm>
        </p:spPr>
        <p:txBody>
          <a:bodyPr anchor="b">
            <a:normAutofit/>
          </a:bodyPr>
          <a:lstStyle>
            <a:lvl1pPr algn="l">
              <a:defRPr sz="6000" baseline="0">
                <a:solidFill>
                  <a:schemeClr val="bg1"/>
                </a:solidFill>
                <a:latin typeface="+mj-lt"/>
              </a:defRPr>
            </a:lvl1pPr>
          </a:lstStyle>
          <a:p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8125" y="3768287"/>
            <a:ext cx="10297583" cy="1655762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9105" y="6024967"/>
            <a:ext cx="1254549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5035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515"/>
          <a:stretch/>
        </p:blipFill>
        <p:spPr>
          <a:xfrm>
            <a:off x="-1" y="0"/>
            <a:ext cx="12192001" cy="5731934"/>
          </a:xfrm>
          <a:prstGeom prst="rect">
            <a:avLst/>
          </a:prstGeom>
        </p:spPr>
      </p:pic>
      <p:pic>
        <p:nvPicPr>
          <p:cNvPr id="13" name="Picture 12" descr="Picture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77100" y="19050"/>
            <a:ext cx="4890186" cy="4890186"/>
          </a:xfrm>
          <a:prstGeom prst="rect">
            <a:avLst/>
          </a:prstGeom>
          <a:noFill/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326175" y="6134867"/>
            <a:ext cx="1503542" cy="32019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3043" y="5888763"/>
            <a:ext cx="1262318" cy="7854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17" y="5731934"/>
            <a:ext cx="1126067" cy="1126067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267855" y="1137556"/>
            <a:ext cx="10566400" cy="4441208"/>
          </a:xfrm>
          <a:prstGeom prst="rect">
            <a:avLst/>
          </a:prstGeom>
          <a:solidFill>
            <a:schemeClr val="dk1">
              <a:alpha val="44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8125" y="1288612"/>
            <a:ext cx="10297583" cy="2387600"/>
          </a:xfrm>
        </p:spPr>
        <p:txBody>
          <a:bodyPr anchor="b">
            <a:normAutofit/>
          </a:bodyPr>
          <a:lstStyle>
            <a:lvl1pPr algn="l">
              <a:defRPr sz="6000" baseline="0">
                <a:solidFill>
                  <a:schemeClr val="bg1"/>
                </a:solidFill>
                <a:latin typeface="+mj-lt"/>
              </a:defRPr>
            </a:lvl1pPr>
          </a:lstStyle>
          <a:p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8125" y="3768287"/>
            <a:ext cx="10297583" cy="1655762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267855" y="362459"/>
            <a:ext cx="4419238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PowerShell Conference Asia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9105" y="6024967"/>
            <a:ext cx="1254549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3391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38" b="26154"/>
          <a:stretch/>
        </p:blipFill>
        <p:spPr>
          <a:xfrm>
            <a:off x="-2384" y="0"/>
            <a:ext cx="12194384" cy="5731934"/>
          </a:xfrm>
          <a:prstGeom prst="rect">
            <a:avLst/>
          </a:prstGeom>
        </p:spPr>
      </p:pic>
      <p:pic>
        <p:nvPicPr>
          <p:cNvPr id="13" name="Picture 12" descr="Picture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77100" y="19050"/>
            <a:ext cx="4890186" cy="4890186"/>
          </a:xfrm>
          <a:prstGeom prst="rect">
            <a:avLst/>
          </a:prstGeom>
          <a:noFill/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326175" y="6134867"/>
            <a:ext cx="1503542" cy="32019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3043" y="5888763"/>
            <a:ext cx="1262318" cy="7854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17" y="5731934"/>
            <a:ext cx="1126067" cy="1126067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267855" y="1137556"/>
            <a:ext cx="10566400" cy="4441208"/>
          </a:xfrm>
          <a:prstGeom prst="rect">
            <a:avLst/>
          </a:prstGeom>
          <a:solidFill>
            <a:schemeClr val="dk1">
              <a:alpha val="5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8125" y="1288612"/>
            <a:ext cx="10297583" cy="2387600"/>
          </a:xfrm>
        </p:spPr>
        <p:txBody>
          <a:bodyPr anchor="b">
            <a:normAutofit/>
          </a:bodyPr>
          <a:lstStyle>
            <a:lvl1pPr algn="l">
              <a:defRPr sz="6000" baseline="0">
                <a:solidFill>
                  <a:schemeClr val="bg1"/>
                </a:solidFill>
                <a:latin typeface="+mj-lt"/>
              </a:defRPr>
            </a:lvl1pPr>
          </a:lstStyle>
          <a:p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8125" y="3768287"/>
            <a:ext cx="10297583" cy="1655762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267855" y="362459"/>
            <a:ext cx="4419238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PowerShell Conference Asia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9105" y="6024967"/>
            <a:ext cx="1254549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7657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83" b="21409"/>
          <a:stretch/>
        </p:blipFill>
        <p:spPr>
          <a:xfrm>
            <a:off x="0" y="0"/>
            <a:ext cx="12194384" cy="5731933"/>
          </a:xfrm>
          <a:prstGeom prst="rect">
            <a:avLst/>
          </a:prstGeom>
        </p:spPr>
      </p:pic>
      <p:pic>
        <p:nvPicPr>
          <p:cNvPr id="13" name="Picture 12" descr="Picture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77100" y="19050"/>
            <a:ext cx="4890186" cy="4890186"/>
          </a:xfrm>
          <a:prstGeom prst="rect">
            <a:avLst/>
          </a:prstGeom>
          <a:noFill/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326175" y="6134867"/>
            <a:ext cx="1503542" cy="32019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3043" y="5888763"/>
            <a:ext cx="1262318" cy="7854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17" y="5731934"/>
            <a:ext cx="1126067" cy="1126067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267855" y="1137556"/>
            <a:ext cx="10566400" cy="4441208"/>
          </a:xfrm>
          <a:prstGeom prst="rect">
            <a:avLst/>
          </a:prstGeom>
          <a:solidFill>
            <a:schemeClr val="dk1">
              <a:alpha val="44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8125" y="1288612"/>
            <a:ext cx="10297583" cy="2387600"/>
          </a:xfrm>
        </p:spPr>
        <p:txBody>
          <a:bodyPr anchor="b">
            <a:normAutofit/>
          </a:bodyPr>
          <a:lstStyle>
            <a:lvl1pPr algn="l">
              <a:defRPr sz="6000" baseline="0">
                <a:solidFill>
                  <a:schemeClr val="bg1"/>
                </a:solidFill>
                <a:latin typeface="+mj-lt"/>
              </a:defRPr>
            </a:lvl1pPr>
          </a:lstStyle>
          <a:p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8125" y="3768287"/>
            <a:ext cx="10297583" cy="1655762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267855" y="362459"/>
            <a:ext cx="4419238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PowerShell Conference Asia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9105" y="6024967"/>
            <a:ext cx="1254549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4618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80" b="16998"/>
          <a:stretch/>
        </p:blipFill>
        <p:spPr>
          <a:xfrm>
            <a:off x="1" y="0"/>
            <a:ext cx="12192000" cy="5731934"/>
          </a:xfrm>
          <a:prstGeom prst="rect">
            <a:avLst/>
          </a:prstGeom>
        </p:spPr>
      </p:pic>
      <p:pic>
        <p:nvPicPr>
          <p:cNvPr id="13" name="Picture 12" descr="Picture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77100" y="19050"/>
            <a:ext cx="4890186" cy="4890186"/>
          </a:xfrm>
          <a:prstGeom prst="rect">
            <a:avLst/>
          </a:prstGeom>
          <a:noFill/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326175" y="6134867"/>
            <a:ext cx="1503542" cy="32019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3043" y="5888763"/>
            <a:ext cx="1262318" cy="7854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17" y="5731934"/>
            <a:ext cx="1126067" cy="1126067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267855" y="1137556"/>
            <a:ext cx="10566400" cy="4441208"/>
          </a:xfrm>
          <a:prstGeom prst="rect">
            <a:avLst/>
          </a:prstGeom>
          <a:solidFill>
            <a:schemeClr val="dk1">
              <a:alpha val="44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8125" y="1288612"/>
            <a:ext cx="10297583" cy="2387600"/>
          </a:xfrm>
        </p:spPr>
        <p:txBody>
          <a:bodyPr anchor="b">
            <a:normAutofit/>
          </a:bodyPr>
          <a:lstStyle>
            <a:lvl1pPr algn="l">
              <a:defRPr sz="6000" baseline="0">
                <a:solidFill>
                  <a:schemeClr val="bg1"/>
                </a:solidFill>
                <a:latin typeface="+mj-lt"/>
              </a:defRPr>
            </a:lvl1pPr>
          </a:lstStyle>
          <a:p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8125" y="3768287"/>
            <a:ext cx="10297583" cy="1655762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267855" y="362459"/>
            <a:ext cx="4419238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PowerShell Conference Asia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9105" y="6024967"/>
            <a:ext cx="1254549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8883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 userDrawn="1"/>
        </p:nvGrpSpPr>
        <p:grpSpPr>
          <a:xfrm>
            <a:off x="0" y="5757143"/>
            <a:ext cx="3589019" cy="1100857"/>
            <a:chOff x="0" y="5757143"/>
            <a:chExt cx="3589019" cy="1100857"/>
          </a:xfrm>
        </p:grpSpPr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757143"/>
              <a:ext cx="1153398" cy="1100857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 userDrawn="1"/>
          </p:nvSpPr>
          <p:spPr>
            <a:xfrm>
              <a:off x="1088600" y="6053596"/>
              <a:ext cx="2500419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400" b="1" dirty="0">
                  <a:ln w="10160">
                    <a:noFill/>
                    <a:prstDash val="solid"/>
                  </a:ln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ea typeface="Kailasa" charset="0"/>
                  <a:cs typeface="Segoe UI Light" panose="020B0502040204020203" pitchFamily="34" charset="0"/>
                </a:rPr>
                <a:t>PowerShell Conference </a:t>
              </a:r>
            </a:p>
          </p:txBody>
        </p:sp>
        <p:sp>
          <p:nvSpPr>
            <p:cNvPr id="10" name="Rectangle 9"/>
            <p:cNvSpPr/>
            <p:nvPr userDrawn="1"/>
          </p:nvSpPr>
          <p:spPr>
            <a:xfrm>
              <a:off x="1088600" y="6207484"/>
              <a:ext cx="1888814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400" b="1" dirty="0">
                  <a:ln w="10160">
                    <a:noFill/>
                    <a:prstDash val="solid"/>
                  </a:ln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ea typeface="Kailasa" charset="0"/>
                  <a:cs typeface="Segoe UI Light" panose="020B0502040204020203" pitchFamily="34" charset="0"/>
                </a:rPr>
                <a:t>Singapore 2016</a:t>
              </a:r>
            </a:p>
          </p:txBody>
        </p:sp>
      </p:grpSp>
      <p:pic>
        <p:nvPicPr>
          <p:cNvPr id="8" name="Picture 7" descr="Picture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58050" y="19050"/>
            <a:ext cx="4890186" cy="48901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 userDrawn="1"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184792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 userDrawn="1"/>
        </p:nvGrpSpPr>
        <p:grpSpPr>
          <a:xfrm>
            <a:off x="0" y="5757143"/>
            <a:ext cx="3589019" cy="1100857"/>
            <a:chOff x="0" y="5757143"/>
            <a:chExt cx="3589019" cy="1100857"/>
          </a:xfrm>
        </p:grpSpPr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757143"/>
              <a:ext cx="1153398" cy="1100857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 userDrawn="1"/>
          </p:nvSpPr>
          <p:spPr>
            <a:xfrm>
              <a:off x="1088600" y="6053596"/>
              <a:ext cx="2500419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400" b="1" dirty="0">
                  <a:ln w="10160">
                    <a:noFill/>
                    <a:prstDash val="solid"/>
                  </a:ln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ea typeface="Kailasa" charset="0"/>
                  <a:cs typeface="Segoe UI Light" panose="020B0502040204020203" pitchFamily="34" charset="0"/>
                </a:rPr>
                <a:t>PowerShell Conference </a:t>
              </a:r>
            </a:p>
          </p:txBody>
        </p:sp>
        <p:sp>
          <p:nvSpPr>
            <p:cNvPr id="10" name="Rectangle 9"/>
            <p:cNvSpPr/>
            <p:nvPr userDrawn="1"/>
          </p:nvSpPr>
          <p:spPr>
            <a:xfrm>
              <a:off x="1088600" y="6207484"/>
              <a:ext cx="1888814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400" b="1" dirty="0">
                  <a:ln w="10160">
                    <a:noFill/>
                    <a:prstDash val="solid"/>
                  </a:ln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ea typeface="Kailasa" charset="0"/>
                  <a:cs typeface="Segoe UI Light" panose="020B0502040204020203" pitchFamily="34" charset="0"/>
                </a:rPr>
                <a:t>Singapore 2016</a:t>
              </a:r>
            </a:p>
          </p:txBody>
        </p:sp>
      </p:grpSp>
      <p:pic>
        <p:nvPicPr>
          <p:cNvPr id="8" name="Picture 7" descr="Picture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58050" y="19050"/>
            <a:ext cx="4890186" cy="48901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 userDrawn="1">
            <p:ph idx="1" hasCustomPrompt="1"/>
          </p:nvPr>
        </p:nvSpPr>
        <p:spPr/>
        <p:txBody>
          <a:bodyPr/>
          <a:lstStyle>
            <a:lvl1pPr marL="0" indent="0">
              <a:buFontTx/>
              <a:buNone/>
              <a:defRPr>
                <a:latin typeface="Consolas" panose="020B0609020204030204" pitchFamily="49" charset="0"/>
              </a:defRPr>
            </a:lvl1pPr>
            <a:lvl2pPr marL="457200" indent="0">
              <a:buFontTx/>
              <a:buNone/>
              <a:defRPr>
                <a:latin typeface="Consolas" panose="020B0609020204030204" pitchFamily="49" charset="0"/>
              </a:defRPr>
            </a:lvl2pPr>
            <a:lvl3pPr marL="914400" indent="0">
              <a:buFontTx/>
              <a:buNone/>
              <a:defRPr>
                <a:latin typeface="Consolas" panose="020B0609020204030204" pitchFamily="49" charset="0"/>
              </a:defRPr>
            </a:lvl3pPr>
            <a:lvl4pPr marL="1371600" indent="0">
              <a:buFontTx/>
              <a:buNone/>
              <a:defRPr>
                <a:latin typeface="Consolas" panose="020B0609020204030204" pitchFamily="49" charset="0"/>
              </a:defRPr>
            </a:lvl4pPr>
            <a:lvl5pPr marL="1828800" indent="0">
              <a:buFontTx/>
              <a:buNone/>
              <a:defRPr>
                <a:latin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{</a:t>
            </a:r>
          </a:p>
          <a:p>
            <a:pPr lvl="0"/>
            <a:r>
              <a:rPr lang="en-US" dirty="0"/>
              <a:t>	here is my code </a:t>
            </a:r>
          </a:p>
          <a:p>
            <a:pPr lvl="0"/>
            <a:r>
              <a:rPr lang="en-US" dirty="0"/>
              <a:t>}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65958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 userDrawn="1"/>
        </p:nvGrpSpPr>
        <p:grpSpPr>
          <a:xfrm>
            <a:off x="0" y="5757143"/>
            <a:ext cx="3589019" cy="1100857"/>
            <a:chOff x="0" y="5757143"/>
            <a:chExt cx="3589019" cy="1100857"/>
          </a:xfrm>
        </p:grpSpPr>
        <p:pic>
          <p:nvPicPr>
            <p:cNvPr id="14" name="Picture 13"/>
            <p:cNvPicPr>
              <a:picLocks noChangeAspect="1"/>
            </p:cNvPicPr>
            <p:nvPr userDrawn="1"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757143"/>
              <a:ext cx="1153398" cy="1100857"/>
            </a:xfrm>
            <a:prstGeom prst="rect">
              <a:avLst/>
            </a:prstGeom>
          </p:spPr>
        </p:pic>
        <p:sp>
          <p:nvSpPr>
            <p:cNvPr id="15" name="Rectangle 14"/>
            <p:cNvSpPr/>
            <p:nvPr userDrawn="1"/>
          </p:nvSpPr>
          <p:spPr>
            <a:xfrm>
              <a:off x="1088600" y="6053596"/>
              <a:ext cx="2500419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400" b="1" dirty="0">
                  <a:ln w="10160">
                    <a:noFill/>
                    <a:prstDash val="solid"/>
                  </a:ln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ea typeface="Kailasa" charset="0"/>
                  <a:cs typeface="Segoe UI Light" panose="020B0502040204020203" pitchFamily="34" charset="0"/>
                </a:rPr>
                <a:t>PowerShell Conference </a:t>
              </a:r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1088600" y="6207484"/>
              <a:ext cx="1888814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400" b="1" dirty="0">
                  <a:ln w="10160">
                    <a:noFill/>
                    <a:prstDash val="solid"/>
                  </a:ln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ea typeface="Kailasa" charset="0"/>
                  <a:cs typeface="Segoe UI Light" panose="020B0502040204020203" pitchFamily="34" charset="0"/>
                </a:rPr>
                <a:t>Singapore 2016</a:t>
              </a:r>
            </a:p>
          </p:txBody>
        </p:sp>
      </p:grpSp>
      <p:pic>
        <p:nvPicPr>
          <p:cNvPr id="8" name="Picture 7" descr="Picture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58050" y="19050"/>
            <a:ext cx="4890186" cy="48901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48875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 userDrawn="1"/>
        </p:nvGrpSpPr>
        <p:grpSpPr>
          <a:xfrm>
            <a:off x="0" y="5757143"/>
            <a:ext cx="3589019" cy="1100857"/>
            <a:chOff x="0" y="5757143"/>
            <a:chExt cx="3589019" cy="1100857"/>
          </a:xfrm>
        </p:grpSpPr>
        <p:pic>
          <p:nvPicPr>
            <p:cNvPr id="16" name="Picture 15"/>
            <p:cNvPicPr>
              <a:picLocks noChangeAspect="1"/>
            </p:cNvPicPr>
            <p:nvPr userDrawn="1"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757143"/>
              <a:ext cx="1153398" cy="1100857"/>
            </a:xfrm>
            <a:prstGeom prst="rect">
              <a:avLst/>
            </a:prstGeom>
          </p:spPr>
        </p:pic>
        <p:sp>
          <p:nvSpPr>
            <p:cNvPr id="17" name="Rectangle 16"/>
            <p:cNvSpPr/>
            <p:nvPr userDrawn="1"/>
          </p:nvSpPr>
          <p:spPr>
            <a:xfrm>
              <a:off x="1088600" y="6053596"/>
              <a:ext cx="2500419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400" b="1" dirty="0">
                  <a:ln w="10160">
                    <a:noFill/>
                    <a:prstDash val="solid"/>
                  </a:ln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ea typeface="Kailasa" charset="0"/>
                  <a:cs typeface="Segoe UI Light" panose="020B0502040204020203" pitchFamily="34" charset="0"/>
                </a:rPr>
                <a:t>PowerShell Conference </a:t>
              </a:r>
            </a:p>
          </p:txBody>
        </p:sp>
        <p:sp>
          <p:nvSpPr>
            <p:cNvPr id="18" name="Rectangle 17"/>
            <p:cNvSpPr/>
            <p:nvPr userDrawn="1"/>
          </p:nvSpPr>
          <p:spPr>
            <a:xfrm>
              <a:off x="1088600" y="6207484"/>
              <a:ext cx="1888814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400" b="1" dirty="0">
                  <a:ln w="10160">
                    <a:noFill/>
                    <a:prstDash val="solid"/>
                  </a:ln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ea typeface="Kailasa" charset="0"/>
                  <a:cs typeface="Segoe UI Light" panose="020B0502040204020203" pitchFamily="34" charset="0"/>
                </a:rPr>
                <a:t>Singapore 2016</a:t>
              </a:r>
            </a:p>
          </p:txBody>
        </p:sp>
      </p:grpSp>
      <p:pic>
        <p:nvPicPr>
          <p:cNvPr id="10" name="Picture 9" descr="Picture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58050" y="19050"/>
            <a:ext cx="4890186" cy="48901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853792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 userDrawn="1"/>
        </p:nvGrpSpPr>
        <p:grpSpPr>
          <a:xfrm>
            <a:off x="0" y="5757143"/>
            <a:ext cx="3589019" cy="1100857"/>
            <a:chOff x="0" y="5757143"/>
            <a:chExt cx="3589019" cy="1100857"/>
          </a:xfrm>
        </p:grpSpPr>
        <p:pic>
          <p:nvPicPr>
            <p:cNvPr id="12" name="Picture 11"/>
            <p:cNvPicPr>
              <a:picLocks noChangeAspect="1"/>
            </p:cNvPicPr>
            <p:nvPr userDrawn="1"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757143"/>
              <a:ext cx="1153398" cy="1100857"/>
            </a:xfrm>
            <a:prstGeom prst="rect">
              <a:avLst/>
            </a:prstGeom>
          </p:spPr>
        </p:pic>
        <p:sp>
          <p:nvSpPr>
            <p:cNvPr id="13" name="Rectangle 12"/>
            <p:cNvSpPr/>
            <p:nvPr userDrawn="1"/>
          </p:nvSpPr>
          <p:spPr>
            <a:xfrm>
              <a:off x="1088600" y="6053596"/>
              <a:ext cx="2500419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400" b="1" dirty="0">
                  <a:ln w="10160">
                    <a:noFill/>
                    <a:prstDash val="solid"/>
                  </a:ln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ea typeface="Kailasa" charset="0"/>
                  <a:cs typeface="Segoe UI Light" panose="020B0502040204020203" pitchFamily="34" charset="0"/>
                </a:rPr>
                <a:t>PowerShell Conference </a:t>
              </a:r>
            </a:p>
          </p:txBody>
        </p:sp>
        <p:sp>
          <p:nvSpPr>
            <p:cNvPr id="14" name="Rectangle 13"/>
            <p:cNvSpPr/>
            <p:nvPr userDrawn="1"/>
          </p:nvSpPr>
          <p:spPr>
            <a:xfrm>
              <a:off x="1088600" y="6207484"/>
              <a:ext cx="1888814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400" b="1" dirty="0">
                  <a:ln w="10160">
                    <a:noFill/>
                    <a:prstDash val="solid"/>
                  </a:ln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ea typeface="Kailasa" charset="0"/>
                  <a:cs typeface="Segoe UI Light" panose="020B0502040204020203" pitchFamily="34" charset="0"/>
                </a:rPr>
                <a:t>Singapore 2016</a:t>
              </a:r>
            </a:p>
          </p:txBody>
        </p:sp>
      </p:grpSp>
      <p:pic>
        <p:nvPicPr>
          <p:cNvPr id="6" name="Picture 5" descr="Picture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58050" y="19050"/>
            <a:ext cx="4890186" cy="48901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736544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 userDrawn="1"/>
        </p:nvGrpSpPr>
        <p:grpSpPr>
          <a:xfrm>
            <a:off x="0" y="5757143"/>
            <a:ext cx="3589019" cy="1100857"/>
            <a:chOff x="0" y="5757143"/>
            <a:chExt cx="3589019" cy="1100857"/>
          </a:xfrm>
        </p:grpSpPr>
        <p:pic>
          <p:nvPicPr>
            <p:cNvPr id="14" name="Picture 13"/>
            <p:cNvPicPr>
              <a:picLocks noChangeAspect="1"/>
            </p:cNvPicPr>
            <p:nvPr userDrawn="1"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757143"/>
              <a:ext cx="1153398" cy="1100857"/>
            </a:xfrm>
            <a:prstGeom prst="rect">
              <a:avLst/>
            </a:prstGeom>
          </p:spPr>
        </p:pic>
        <p:sp>
          <p:nvSpPr>
            <p:cNvPr id="15" name="Rectangle 14"/>
            <p:cNvSpPr/>
            <p:nvPr userDrawn="1"/>
          </p:nvSpPr>
          <p:spPr>
            <a:xfrm>
              <a:off x="1088600" y="6053596"/>
              <a:ext cx="2500419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400" b="1" dirty="0">
                  <a:ln w="10160">
                    <a:noFill/>
                    <a:prstDash val="solid"/>
                  </a:ln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ea typeface="Kailasa" charset="0"/>
                  <a:cs typeface="Segoe UI Light" panose="020B0502040204020203" pitchFamily="34" charset="0"/>
                </a:rPr>
                <a:t>PowerShell Conference </a:t>
              </a:r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1088600" y="6207484"/>
              <a:ext cx="1888814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400" b="1" dirty="0">
                  <a:ln w="10160">
                    <a:noFill/>
                    <a:prstDash val="solid"/>
                  </a:ln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ea typeface="Kailasa" charset="0"/>
                  <a:cs typeface="Segoe UI Light" panose="020B0502040204020203" pitchFamily="34" charset="0"/>
                </a:rPr>
                <a:t>Singapore 2016</a:t>
              </a:r>
            </a:p>
          </p:txBody>
        </p:sp>
      </p:grpSp>
      <p:pic>
        <p:nvPicPr>
          <p:cNvPr id="8" name="Picture 7" descr="Picture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58050" y="19050"/>
            <a:ext cx="4890186" cy="48901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605989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497" r="1120" b="11807"/>
          <a:stretch/>
        </p:blipFill>
        <p:spPr>
          <a:xfrm>
            <a:off x="-1" y="1"/>
            <a:ext cx="12192001" cy="5731933"/>
          </a:xfrm>
          <a:prstGeom prst="rect">
            <a:avLst/>
          </a:prstGeom>
        </p:spPr>
      </p:pic>
      <p:pic>
        <p:nvPicPr>
          <p:cNvPr id="13" name="Picture 12" descr="Picture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77100" y="19050"/>
            <a:ext cx="4890186" cy="4890186"/>
          </a:xfrm>
          <a:prstGeom prst="rect">
            <a:avLst/>
          </a:prstGeom>
          <a:noFill/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326175" y="6134867"/>
            <a:ext cx="1503542" cy="32019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3043" y="5888763"/>
            <a:ext cx="1262318" cy="7854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17" y="5731934"/>
            <a:ext cx="1126067" cy="1126067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267855" y="1137556"/>
            <a:ext cx="10566400" cy="4441208"/>
          </a:xfrm>
          <a:prstGeom prst="rect">
            <a:avLst/>
          </a:prstGeom>
          <a:solidFill>
            <a:schemeClr val="dk1">
              <a:alpha val="56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8125" y="1288612"/>
            <a:ext cx="10297583" cy="2387600"/>
          </a:xfrm>
        </p:spPr>
        <p:txBody>
          <a:bodyPr anchor="b">
            <a:normAutofit/>
          </a:bodyPr>
          <a:lstStyle>
            <a:lvl1pPr algn="l">
              <a:defRPr sz="6000" baseline="0">
                <a:solidFill>
                  <a:schemeClr val="bg1"/>
                </a:solidFill>
                <a:latin typeface="+mj-lt"/>
              </a:defRPr>
            </a:lvl1pPr>
          </a:lstStyle>
          <a:p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8125" y="3768287"/>
            <a:ext cx="10297583" cy="1655762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267855" y="362459"/>
            <a:ext cx="4419238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PowerShell Conference Asia</a:t>
            </a: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9105" y="6024967"/>
            <a:ext cx="1254549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78184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with bra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 userDrawn="1"/>
        </p:nvGrpSpPr>
        <p:grpSpPr>
          <a:xfrm>
            <a:off x="0" y="5757143"/>
            <a:ext cx="3589019" cy="1100857"/>
            <a:chOff x="0" y="5757143"/>
            <a:chExt cx="3589019" cy="1100857"/>
          </a:xfrm>
        </p:grpSpPr>
        <p:pic>
          <p:nvPicPr>
            <p:cNvPr id="15" name="Picture 14"/>
            <p:cNvPicPr>
              <a:picLocks noChangeAspect="1"/>
            </p:cNvPicPr>
            <p:nvPr userDrawn="1"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757143"/>
              <a:ext cx="1153398" cy="1100857"/>
            </a:xfrm>
            <a:prstGeom prst="rect">
              <a:avLst/>
            </a:prstGeom>
          </p:spPr>
        </p:pic>
        <p:sp>
          <p:nvSpPr>
            <p:cNvPr id="16" name="Rectangle 15"/>
            <p:cNvSpPr/>
            <p:nvPr userDrawn="1"/>
          </p:nvSpPr>
          <p:spPr>
            <a:xfrm>
              <a:off x="1088600" y="6053596"/>
              <a:ext cx="2500419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400" b="1" dirty="0">
                  <a:ln w="10160">
                    <a:noFill/>
                    <a:prstDash val="solid"/>
                  </a:ln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ea typeface="Kailasa" charset="0"/>
                  <a:cs typeface="Segoe UI Light" panose="020B0502040204020203" pitchFamily="34" charset="0"/>
                </a:rPr>
                <a:t>PowerShell Conference </a:t>
              </a: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1088600" y="6207484"/>
              <a:ext cx="1888814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400" b="1" dirty="0">
                  <a:ln w="10160">
                    <a:noFill/>
                    <a:prstDash val="solid"/>
                  </a:ln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ea typeface="Kailasa" charset="0"/>
                  <a:cs typeface="Segoe UI Light" panose="020B0502040204020203" pitchFamily="34" charset="0"/>
                </a:rPr>
                <a:t>Singapore 2016</a:t>
              </a:r>
            </a:p>
          </p:txBody>
        </p:sp>
      </p:grpSp>
      <p:pic>
        <p:nvPicPr>
          <p:cNvPr id="18" name="Picture 17" descr="Picture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58050" y="19050"/>
            <a:ext cx="4890186" cy="4890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85523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 userDrawn="1"/>
        </p:nvGrpSpPr>
        <p:grpSpPr>
          <a:xfrm>
            <a:off x="1088600" y="6053596"/>
            <a:ext cx="2500419" cy="461665"/>
            <a:chOff x="1088600" y="6053596"/>
            <a:chExt cx="2500419" cy="461665"/>
          </a:xfrm>
        </p:grpSpPr>
        <p:sp>
          <p:nvSpPr>
            <p:cNvPr id="16" name="Rectangle 15"/>
            <p:cNvSpPr/>
            <p:nvPr userDrawn="1"/>
          </p:nvSpPr>
          <p:spPr>
            <a:xfrm>
              <a:off x="1088600" y="6053596"/>
              <a:ext cx="2500419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400" b="1" dirty="0">
                  <a:ln w="10160">
                    <a:noFill/>
                    <a:prstDash val="solid"/>
                  </a:ln>
                  <a:solidFill>
                    <a:schemeClr val="bg1"/>
                  </a:solidFill>
                  <a:latin typeface="Segoe UI Light" panose="020B0502040204020203" pitchFamily="34" charset="0"/>
                  <a:ea typeface="Kailasa" charset="0"/>
                  <a:cs typeface="Segoe UI Light" panose="020B0502040204020203" pitchFamily="34" charset="0"/>
                </a:rPr>
                <a:t>PowerShell Conference </a:t>
              </a: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1088600" y="6207484"/>
              <a:ext cx="1888814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400" b="1" dirty="0">
                  <a:ln w="10160">
                    <a:noFill/>
                    <a:prstDash val="solid"/>
                  </a:ln>
                  <a:solidFill>
                    <a:schemeClr val="bg1"/>
                  </a:solidFill>
                  <a:latin typeface="Segoe UI Light" panose="020B0502040204020203" pitchFamily="34" charset="0"/>
                  <a:ea typeface="Kailasa" charset="0"/>
                  <a:cs typeface="Segoe UI Light" panose="020B0502040204020203" pitchFamily="34" charset="0"/>
                </a:rPr>
                <a:t>Singapore 2016</a:t>
              </a:r>
            </a:p>
          </p:txBody>
        </p:sp>
      </p:grpSp>
      <p:pic>
        <p:nvPicPr>
          <p:cNvPr id="18" name="Picture 17" descr="Picture1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258050" y="19050"/>
            <a:ext cx="4890186" cy="489018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57142"/>
            <a:ext cx="1153398" cy="1100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74543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tally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5012939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urv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929358" y="6153681"/>
            <a:ext cx="1503542" cy="32019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8754" y="5858320"/>
            <a:ext cx="1262318" cy="78544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7336" y="5731933"/>
            <a:ext cx="1126067" cy="1126067"/>
          </a:xfrm>
          <a:prstGeom prst="rect">
            <a:avLst/>
          </a:prstGeom>
        </p:spPr>
      </p:pic>
      <p:grpSp>
        <p:nvGrpSpPr>
          <p:cNvPr id="7" name="Group 6"/>
          <p:cNvGrpSpPr/>
          <p:nvPr userDrawn="1"/>
        </p:nvGrpSpPr>
        <p:grpSpPr>
          <a:xfrm>
            <a:off x="0" y="5757143"/>
            <a:ext cx="3589019" cy="1100857"/>
            <a:chOff x="0" y="5757143"/>
            <a:chExt cx="3589019" cy="1100857"/>
          </a:xfrm>
        </p:grpSpPr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757143"/>
              <a:ext cx="1153398" cy="1100857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 userDrawn="1"/>
          </p:nvSpPr>
          <p:spPr>
            <a:xfrm>
              <a:off x="1088600" y="6053596"/>
              <a:ext cx="2500419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400" b="1" dirty="0">
                  <a:ln w="10160">
                    <a:noFill/>
                    <a:prstDash val="solid"/>
                  </a:ln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ea typeface="Kailasa" charset="0"/>
                  <a:cs typeface="Segoe UI Light" panose="020B0502040204020203" pitchFamily="34" charset="0"/>
                </a:rPr>
                <a:t>PowerShell Conference </a:t>
              </a:r>
            </a:p>
          </p:txBody>
        </p:sp>
        <p:sp>
          <p:nvSpPr>
            <p:cNvPr id="10" name="Rectangle 9"/>
            <p:cNvSpPr/>
            <p:nvPr userDrawn="1"/>
          </p:nvSpPr>
          <p:spPr>
            <a:xfrm>
              <a:off x="1088600" y="6207484"/>
              <a:ext cx="1888814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400" b="1" dirty="0">
                  <a:ln w="10160">
                    <a:noFill/>
                    <a:prstDash val="solid"/>
                  </a:ln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ea typeface="Kailasa" charset="0"/>
                  <a:cs typeface="Segoe UI Light" panose="020B0502040204020203" pitchFamily="34" charset="0"/>
                </a:rPr>
                <a:t>Singapore 2016</a:t>
              </a:r>
            </a:p>
          </p:txBody>
        </p:sp>
      </p:grpSp>
      <p:pic>
        <p:nvPicPr>
          <p:cNvPr id="11" name="Picture 10" descr="Picture1.png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7258050" y="19050"/>
            <a:ext cx="4890186" cy="4890186"/>
          </a:xfrm>
          <a:prstGeom prst="rect">
            <a:avLst/>
          </a:prstGeom>
        </p:spPr>
      </p:pic>
      <p:sp>
        <p:nvSpPr>
          <p:cNvPr id="12" name="TextBox 11"/>
          <p:cNvSpPr txBox="1"/>
          <p:nvPr userDrawn="1"/>
        </p:nvSpPr>
        <p:spPr>
          <a:xfrm>
            <a:off x="576699" y="597334"/>
            <a:ext cx="10747829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>
                <a:latin typeface="Segoe UI" panose="020B0502040204020203" pitchFamily="34" charset="0"/>
                <a:cs typeface="Segoe UI" panose="020B0502040204020203" pitchFamily="34" charset="0"/>
              </a:rPr>
              <a:t>Don’t Forget!</a:t>
            </a:r>
            <a:br>
              <a:rPr lang="en-GB" sz="3200" b="1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endParaRPr lang="en-GB" sz="3200" b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Fill in your survey – it’s how we do better!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Don’t lose your badge! You need it for the Social Events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Grab the Speakers for a chat – they all have time for you!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Let everyone know what they are missing on Social Media</a:t>
            </a:r>
          </a:p>
          <a:p>
            <a:r>
              <a:rPr lang="en-GB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	</a:t>
            </a:r>
            <a:r>
              <a:rPr lang="en-GB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#PowerShell</a:t>
            </a:r>
          </a:p>
          <a:p>
            <a:r>
              <a:rPr lang="en-GB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	#PSConfAsia</a:t>
            </a:r>
          </a:p>
          <a:p>
            <a:endParaRPr lang="en-GB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	Tweets (preferably with Pictures) win Prizes!!!!</a:t>
            </a:r>
          </a:p>
          <a:p>
            <a:endParaRPr lang="en-GB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GB" sz="1600" dirty="0">
                <a:latin typeface="Segoe UI" panose="020B0502040204020203" pitchFamily="34" charset="0"/>
                <a:cs typeface="Segoe UI" panose="020B0502040204020203" pitchFamily="34" charset="0"/>
              </a:rPr>
              <a:t>Photos of Marina Bay Credit: Sebastian Szumigalski</a:t>
            </a:r>
            <a:endParaRPr lang="en-SG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8552" y="6038706"/>
            <a:ext cx="1254549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8799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9515"/>
          <a:stretch/>
        </p:blipFill>
        <p:spPr>
          <a:xfrm>
            <a:off x="0" y="0"/>
            <a:ext cx="12192000" cy="5731933"/>
          </a:xfrm>
          <a:prstGeom prst="rect">
            <a:avLst/>
          </a:prstGeom>
        </p:spPr>
      </p:pic>
      <p:pic>
        <p:nvPicPr>
          <p:cNvPr id="13" name="Picture 12" descr="Picture1.png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277100" y="19050"/>
            <a:ext cx="4890186" cy="4890186"/>
          </a:xfrm>
          <a:prstGeom prst="rect">
            <a:avLst/>
          </a:prstGeom>
          <a:noFill/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326175" y="6134867"/>
            <a:ext cx="1503542" cy="32019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3043" y="5888763"/>
            <a:ext cx="1262318" cy="7854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17" y="5731934"/>
            <a:ext cx="1126067" cy="1126067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267855" y="1137556"/>
            <a:ext cx="10566400" cy="4441208"/>
          </a:xfrm>
          <a:prstGeom prst="rect">
            <a:avLst/>
          </a:prstGeom>
          <a:solidFill>
            <a:schemeClr val="dk1">
              <a:alpha val="43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8125" y="1288612"/>
            <a:ext cx="10297583" cy="2387600"/>
          </a:xfrm>
        </p:spPr>
        <p:txBody>
          <a:bodyPr anchor="b">
            <a:normAutofit/>
          </a:bodyPr>
          <a:lstStyle>
            <a:lvl1pPr algn="l">
              <a:defRPr sz="6000" baseline="0">
                <a:solidFill>
                  <a:schemeClr val="bg1"/>
                </a:solidFill>
                <a:latin typeface="+mj-lt"/>
              </a:defRPr>
            </a:lvl1pPr>
          </a:lstStyle>
          <a:p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8125" y="3768287"/>
            <a:ext cx="10297583" cy="1655762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267855" y="362459"/>
            <a:ext cx="4419238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PowerShell Conference Asia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9105" y="6024967"/>
            <a:ext cx="1254549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1982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39" b="19676"/>
          <a:stretch/>
        </p:blipFill>
        <p:spPr>
          <a:xfrm>
            <a:off x="0" y="0"/>
            <a:ext cx="12192000" cy="5731933"/>
          </a:xfrm>
          <a:prstGeom prst="rect">
            <a:avLst/>
          </a:prstGeom>
        </p:spPr>
      </p:pic>
      <p:pic>
        <p:nvPicPr>
          <p:cNvPr id="13" name="Picture 12" descr="Picture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77100" y="19050"/>
            <a:ext cx="4890186" cy="4890186"/>
          </a:xfrm>
          <a:prstGeom prst="rect">
            <a:avLst/>
          </a:prstGeom>
          <a:noFill/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326175" y="6134867"/>
            <a:ext cx="1503542" cy="32019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3043" y="5888763"/>
            <a:ext cx="1262318" cy="7854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17" y="5731934"/>
            <a:ext cx="1126067" cy="1126067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267855" y="1137556"/>
            <a:ext cx="10566400" cy="4441208"/>
          </a:xfrm>
          <a:prstGeom prst="rect">
            <a:avLst/>
          </a:prstGeom>
          <a:solidFill>
            <a:schemeClr val="dk1">
              <a:alpha val="4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8125" y="1288612"/>
            <a:ext cx="10297583" cy="2387600"/>
          </a:xfrm>
        </p:spPr>
        <p:txBody>
          <a:bodyPr anchor="b">
            <a:normAutofit/>
          </a:bodyPr>
          <a:lstStyle>
            <a:lvl1pPr algn="l">
              <a:defRPr sz="6000" baseline="0">
                <a:solidFill>
                  <a:schemeClr val="bg1"/>
                </a:solidFill>
                <a:latin typeface="+mj-lt"/>
              </a:defRPr>
            </a:lvl1pPr>
          </a:lstStyle>
          <a:p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8125" y="3768287"/>
            <a:ext cx="10297583" cy="1655762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267855" y="362459"/>
            <a:ext cx="4419238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PowerShell Conference Asia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9105" y="6024967"/>
            <a:ext cx="1254549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524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38" b="26176"/>
          <a:stretch/>
        </p:blipFill>
        <p:spPr>
          <a:xfrm>
            <a:off x="-1" y="-1"/>
            <a:ext cx="12192001" cy="5731934"/>
          </a:xfrm>
          <a:prstGeom prst="rect">
            <a:avLst/>
          </a:prstGeom>
        </p:spPr>
      </p:pic>
      <p:pic>
        <p:nvPicPr>
          <p:cNvPr id="13" name="Picture 12" descr="Picture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77100" y="19050"/>
            <a:ext cx="4890186" cy="4890186"/>
          </a:xfrm>
          <a:prstGeom prst="rect">
            <a:avLst/>
          </a:prstGeom>
          <a:noFill/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326175" y="6134867"/>
            <a:ext cx="1503542" cy="32019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3043" y="5888763"/>
            <a:ext cx="1262318" cy="7854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17" y="5731934"/>
            <a:ext cx="1126067" cy="1126067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267855" y="1137556"/>
            <a:ext cx="10566400" cy="4441208"/>
          </a:xfrm>
          <a:prstGeom prst="rect">
            <a:avLst/>
          </a:prstGeom>
          <a:solidFill>
            <a:schemeClr val="dk1">
              <a:alpha val="44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8125" y="1288612"/>
            <a:ext cx="10297583" cy="2387600"/>
          </a:xfrm>
        </p:spPr>
        <p:txBody>
          <a:bodyPr anchor="b">
            <a:normAutofit/>
          </a:bodyPr>
          <a:lstStyle>
            <a:lvl1pPr algn="l">
              <a:defRPr sz="6000" baseline="0">
                <a:solidFill>
                  <a:schemeClr val="bg1"/>
                </a:solidFill>
                <a:latin typeface="+mj-lt"/>
              </a:defRPr>
            </a:lvl1pPr>
          </a:lstStyle>
          <a:p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8125" y="3768287"/>
            <a:ext cx="10297583" cy="1655762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267855" y="362459"/>
            <a:ext cx="4419238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PowerShell Conference Asia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9105" y="6024967"/>
            <a:ext cx="1254549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993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78" r="319" b="24661"/>
          <a:stretch/>
        </p:blipFill>
        <p:spPr>
          <a:xfrm>
            <a:off x="1" y="0"/>
            <a:ext cx="12192000" cy="5731933"/>
          </a:xfrm>
          <a:prstGeom prst="rect">
            <a:avLst/>
          </a:prstGeom>
        </p:spPr>
      </p:pic>
      <p:pic>
        <p:nvPicPr>
          <p:cNvPr id="13" name="Picture 12" descr="Picture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77100" y="19050"/>
            <a:ext cx="4890186" cy="4890186"/>
          </a:xfrm>
          <a:prstGeom prst="rect">
            <a:avLst/>
          </a:prstGeom>
          <a:noFill/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326175" y="6134867"/>
            <a:ext cx="1503542" cy="32019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3043" y="5888763"/>
            <a:ext cx="1262318" cy="7854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17" y="5731934"/>
            <a:ext cx="1126067" cy="1126067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267855" y="1137556"/>
            <a:ext cx="10566400" cy="4441208"/>
          </a:xfrm>
          <a:prstGeom prst="rect">
            <a:avLst/>
          </a:prstGeom>
          <a:solidFill>
            <a:schemeClr val="dk1">
              <a:alpha val="4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8125" y="1288612"/>
            <a:ext cx="10297583" cy="2387600"/>
          </a:xfrm>
        </p:spPr>
        <p:txBody>
          <a:bodyPr anchor="b">
            <a:normAutofit/>
          </a:bodyPr>
          <a:lstStyle>
            <a:lvl1pPr algn="l">
              <a:defRPr sz="6000" baseline="0">
                <a:solidFill>
                  <a:schemeClr val="bg1"/>
                </a:solidFill>
                <a:latin typeface="+mj-lt"/>
              </a:defRPr>
            </a:lvl1pPr>
          </a:lstStyle>
          <a:p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8125" y="3768287"/>
            <a:ext cx="10297583" cy="1655762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267855" y="362459"/>
            <a:ext cx="4419238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PowerShell Conference Asia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9105" y="6024967"/>
            <a:ext cx="1254549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5357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31" b="16783"/>
          <a:stretch/>
        </p:blipFill>
        <p:spPr>
          <a:xfrm>
            <a:off x="0" y="0"/>
            <a:ext cx="12192000" cy="5731933"/>
          </a:xfrm>
          <a:prstGeom prst="rect">
            <a:avLst/>
          </a:prstGeom>
        </p:spPr>
      </p:pic>
      <p:pic>
        <p:nvPicPr>
          <p:cNvPr id="13" name="Picture 12" descr="Picture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77100" y="19050"/>
            <a:ext cx="4890186" cy="4890186"/>
          </a:xfrm>
          <a:prstGeom prst="rect">
            <a:avLst/>
          </a:prstGeom>
          <a:noFill/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326175" y="6134867"/>
            <a:ext cx="1503542" cy="32019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3043" y="5888763"/>
            <a:ext cx="1262318" cy="7854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17" y="5731934"/>
            <a:ext cx="1126067" cy="1126067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267855" y="1137556"/>
            <a:ext cx="10566400" cy="4441208"/>
          </a:xfrm>
          <a:prstGeom prst="rect">
            <a:avLst/>
          </a:prstGeom>
          <a:solidFill>
            <a:schemeClr val="dk1">
              <a:alpha val="44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8125" y="1288612"/>
            <a:ext cx="10297583" cy="2387600"/>
          </a:xfrm>
        </p:spPr>
        <p:txBody>
          <a:bodyPr anchor="b">
            <a:normAutofit/>
          </a:bodyPr>
          <a:lstStyle>
            <a:lvl1pPr algn="l">
              <a:defRPr sz="6000" baseline="0">
                <a:solidFill>
                  <a:schemeClr val="bg1"/>
                </a:solidFill>
                <a:latin typeface="+mj-lt"/>
              </a:defRPr>
            </a:lvl1pPr>
          </a:lstStyle>
          <a:p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8125" y="3768287"/>
            <a:ext cx="10297583" cy="1655762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267855" y="362459"/>
            <a:ext cx="4419238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PowerShell Conference Asia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9105" y="6024967"/>
            <a:ext cx="1254549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9590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515"/>
          <a:stretch/>
        </p:blipFill>
        <p:spPr>
          <a:xfrm>
            <a:off x="0" y="0"/>
            <a:ext cx="12192000" cy="5731934"/>
          </a:xfrm>
          <a:prstGeom prst="rect">
            <a:avLst/>
          </a:prstGeom>
        </p:spPr>
      </p:pic>
      <p:pic>
        <p:nvPicPr>
          <p:cNvPr id="13" name="Picture 12" descr="Picture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77100" y="19050"/>
            <a:ext cx="4890186" cy="4890186"/>
          </a:xfrm>
          <a:prstGeom prst="rect">
            <a:avLst/>
          </a:prstGeom>
          <a:noFill/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326175" y="6134867"/>
            <a:ext cx="1503542" cy="32019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3043" y="5888763"/>
            <a:ext cx="1262318" cy="7854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17" y="5731934"/>
            <a:ext cx="1126067" cy="1126067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267855" y="1137556"/>
            <a:ext cx="10566400" cy="4441208"/>
          </a:xfrm>
          <a:prstGeom prst="rect">
            <a:avLst/>
          </a:prstGeom>
          <a:solidFill>
            <a:schemeClr val="dk1">
              <a:alpha val="44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lt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8125" y="1288612"/>
            <a:ext cx="10297583" cy="2387600"/>
          </a:xfrm>
        </p:spPr>
        <p:txBody>
          <a:bodyPr anchor="b">
            <a:normAutofit/>
          </a:bodyPr>
          <a:lstStyle>
            <a:lvl1pPr algn="l">
              <a:defRPr sz="6000" baseline="0">
                <a:solidFill>
                  <a:schemeClr val="bg1"/>
                </a:solidFill>
                <a:latin typeface="+mj-lt"/>
              </a:defRPr>
            </a:lvl1pPr>
          </a:lstStyle>
          <a:p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8125" y="3768287"/>
            <a:ext cx="10297583" cy="1655762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267855" y="362459"/>
            <a:ext cx="4419238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PowerShell Conference Asia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9105" y="6024967"/>
            <a:ext cx="1254549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6076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29480"/>
          <a:stretch/>
        </p:blipFill>
        <p:spPr>
          <a:xfrm>
            <a:off x="0" y="0"/>
            <a:ext cx="12192000" cy="5731933"/>
          </a:xfrm>
          <a:prstGeom prst="rect">
            <a:avLst/>
          </a:prstGeom>
        </p:spPr>
      </p:pic>
      <p:pic>
        <p:nvPicPr>
          <p:cNvPr id="13" name="Picture 12" descr="Picture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77100" y="19050"/>
            <a:ext cx="4890186" cy="4890186"/>
          </a:xfrm>
          <a:prstGeom prst="rect">
            <a:avLst/>
          </a:prstGeom>
          <a:noFill/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326175" y="6134867"/>
            <a:ext cx="1503542" cy="32019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3043" y="5888763"/>
            <a:ext cx="1262318" cy="7854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17" y="5731934"/>
            <a:ext cx="1126067" cy="1126067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267855" y="1137556"/>
            <a:ext cx="10566400" cy="4441208"/>
          </a:xfrm>
          <a:prstGeom prst="rect">
            <a:avLst/>
          </a:prstGeom>
          <a:solidFill>
            <a:schemeClr val="dk1">
              <a:alpha val="44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8125" y="1288612"/>
            <a:ext cx="10297583" cy="2387600"/>
          </a:xfrm>
        </p:spPr>
        <p:txBody>
          <a:bodyPr anchor="b">
            <a:normAutofit/>
          </a:bodyPr>
          <a:lstStyle>
            <a:lvl1pPr algn="l">
              <a:defRPr sz="6000" baseline="0">
                <a:solidFill>
                  <a:schemeClr val="bg1"/>
                </a:solidFill>
                <a:latin typeface="+mj-lt"/>
              </a:defRPr>
            </a:lvl1pPr>
          </a:lstStyle>
          <a:p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8125" y="3768287"/>
            <a:ext cx="10297583" cy="1655762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267855" y="362459"/>
            <a:ext cx="4419238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PowerShell Conference Asia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9105" y="6024967"/>
            <a:ext cx="1254549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9860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35560" y="365125"/>
            <a:ext cx="1156841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5560" y="1825625"/>
            <a:ext cx="1156841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869422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50" r:id="rId14"/>
    <p:sldLayoutId id="2147483675" r:id="rId15"/>
    <p:sldLayoutId id="2147483652" r:id="rId16"/>
    <p:sldLayoutId id="2147483653" r:id="rId17"/>
    <p:sldLayoutId id="2147483654" r:id="rId18"/>
    <p:sldLayoutId id="2147483656" r:id="rId19"/>
    <p:sldLayoutId id="2147483655" r:id="rId20"/>
    <p:sldLayoutId id="2147483674" r:id="rId21"/>
    <p:sldLayoutId id="2147483673" r:id="rId22"/>
    <p:sldLayoutId id="2147483672" r:id="rId2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Segoe UI" panose="020B050204020402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PowerShell General Performance Optimization</a:t>
            </a:r>
            <a:endParaRPr lang="en-GB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 smtClean="0"/>
              <a:t>Mathias R. </a:t>
            </a:r>
            <a:r>
              <a:rPr lang="en-GB" dirty="0" err="1" smtClean="0"/>
              <a:t>Jessen</a:t>
            </a:r>
            <a:endParaRPr lang="en-GB" dirty="0"/>
          </a:p>
          <a:p>
            <a:r>
              <a:rPr lang="en-GB" dirty="0" smtClean="0"/>
              <a:t>@</a:t>
            </a:r>
            <a:r>
              <a:rPr lang="en-GB" dirty="0" err="1" smtClean="0"/>
              <a:t>IISResetMe</a:t>
            </a:r>
            <a:endParaRPr lang="en-GB" dirty="0"/>
          </a:p>
          <a:p>
            <a:endParaRPr lang="en-GB" dirty="0"/>
          </a:p>
          <a:p>
            <a:r>
              <a:rPr lang="en-GB" dirty="0"/>
              <a:t>#</a:t>
            </a:r>
            <a:r>
              <a:rPr lang="en-GB" dirty="0" err="1"/>
              <a:t>psconfasia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80983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smtClean="0"/>
              <a:t>Array population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 marL="0" indent="0" algn="ctr">
              <a:buNone/>
            </a:pPr>
            <a:r>
              <a:rPr lang="da-DK" sz="2400" dirty="0" smtClean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937237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Performance ProTip </a:t>
            </a:r>
            <a:r>
              <a:rPr lang="da-DK" dirty="0" smtClean="0"/>
              <a:t>#3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da-DK" sz="4800" dirty="0" smtClean="0"/>
              <a:t>Don’t use += on arrays!</a:t>
            </a:r>
          </a:p>
        </p:txBody>
      </p:sp>
    </p:spTree>
    <p:extLst>
      <p:ext uri="{BB962C8B-B14F-4D97-AF65-F5344CB8AC3E}">
        <p14:creationId xmlns:p14="http://schemas.microsoft.com/office/powerpoint/2010/main" val="929074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smtClean="0"/>
              <a:t>Array comparison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 marL="0" indent="0" algn="ctr">
              <a:buNone/>
            </a:pPr>
            <a:r>
              <a:rPr lang="da-DK" sz="2400" dirty="0" smtClean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547697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smtClean="0"/>
              <a:t>Simple IO operations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 marL="0" indent="0" algn="ctr">
              <a:buNone/>
            </a:pPr>
            <a:r>
              <a:rPr lang="da-DK" sz="2400" dirty="0" smtClean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427337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smtClean="0"/>
              <a:t>Memory optimizations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 marL="0" indent="0" algn="ctr">
              <a:buNone/>
            </a:pPr>
            <a:r>
              <a:rPr lang="da-DK" sz="2400" dirty="0" smtClean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891273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64390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whoami</a:t>
            </a:r>
            <a:r>
              <a:rPr lang="en-GB" dirty="0" smtClean="0"/>
              <a:t> /claims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Professionally</a:t>
            </a:r>
          </a:p>
          <a:p>
            <a:pPr lvl="1"/>
            <a:r>
              <a:rPr lang="en-GB" dirty="0" smtClean="0"/>
              <a:t>Security Administrator, Threat Management Team @ Booking.com</a:t>
            </a:r>
          </a:p>
          <a:p>
            <a:pPr lvl="1"/>
            <a:r>
              <a:rPr lang="en-GB" dirty="0" smtClean="0"/>
              <a:t>Reads </a:t>
            </a:r>
            <a:r>
              <a:rPr lang="en-GB" dirty="0"/>
              <a:t>a lot of Perl/JavaScript/Go/C#, writes very </a:t>
            </a:r>
            <a:r>
              <a:rPr lang="en-GB" dirty="0" smtClean="0"/>
              <a:t>little</a:t>
            </a:r>
          </a:p>
          <a:p>
            <a:pPr lvl="1"/>
            <a:r>
              <a:rPr lang="en-GB" dirty="0"/>
              <a:t>Recovering web developer, ops person, heckler</a:t>
            </a:r>
          </a:p>
          <a:p>
            <a:pPr lvl="1"/>
            <a:endParaRPr lang="en-GB" dirty="0" smtClean="0"/>
          </a:p>
          <a:p>
            <a:r>
              <a:rPr lang="en-GB" dirty="0" smtClean="0"/>
              <a:t>Privately</a:t>
            </a:r>
          </a:p>
          <a:p>
            <a:pPr lvl="1"/>
            <a:r>
              <a:rPr lang="en-GB" dirty="0"/>
              <a:t>Obsessed with </a:t>
            </a:r>
            <a:r>
              <a:rPr lang="en-GB" dirty="0" smtClean="0"/>
              <a:t>PowerShell</a:t>
            </a:r>
            <a:endParaRPr lang="en-GB" dirty="0"/>
          </a:p>
          <a:p>
            <a:pPr lvl="1"/>
            <a:r>
              <a:rPr lang="en-GB" dirty="0" smtClean="0"/>
              <a:t>Addicted to </a:t>
            </a:r>
            <a:r>
              <a:rPr lang="en-GB" dirty="0" err="1" smtClean="0"/>
              <a:t>StackExchange</a:t>
            </a:r>
            <a:r>
              <a:rPr lang="en-GB" dirty="0"/>
              <a:t> </a:t>
            </a:r>
            <a:r>
              <a:rPr lang="en-GB" dirty="0" smtClean="0"/>
              <a:t>and Black (?:</a:t>
            </a:r>
            <a:r>
              <a:rPr lang="en-GB" dirty="0" err="1" smtClean="0"/>
              <a:t>Liquorice|Metal</a:t>
            </a:r>
            <a:r>
              <a:rPr lang="en-GB" dirty="0" smtClean="0"/>
              <a:t>)</a:t>
            </a:r>
          </a:p>
        </p:txBody>
      </p:sp>
      <p:pic>
        <p:nvPicPr>
          <p:cNvPr id="1026" name="Picture 2" descr="profile for Mathias R. Jessen on Stack Exchange, a network of free, community-driven Q&amp;A sit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3231" y="751680"/>
            <a:ext cx="1981200" cy="552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4971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Performance</a:t>
            </a:r>
            <a:endParaRPr lang="en-GB" dirty="0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3075709" y="1995055"/>
            <a:ext cx="0" cy="3341716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3075709" y="5336771"/>
            <a:ext cx="4838007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 rot="16200000">
            <a:off x="2074195" y="3435081"/>
            <a:ext cx="12822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2400" dirty="0" smtClean="0"/>
              <a:t>Memory</a:t>
            </a:r>
            <a:endParaRPr lang="nl-NL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5165936" y="5469774"/>
            <a:ext cx="8130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2400" dirty="0" smtClean="0"/>
              <a:t>Time</a:t>
            </a:r>
            <a:endParaRPr lang="nl-NL" sz="2400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3374967" y="2377440"/>
            <a:ext cx="4006735" cy="2743200"/>
          </a:xfrm>
          <a:prstGeom prst="line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Pie 18"/>
          <p:cNvSpPr/>
          <p:nvPr/>
        </p:nvSpPr>
        <p:spPr>
          <a:xfrm rot="5400000">
            <a:off x="6216002" y="268892"/>
            <a:ext cx="3200777" cy="3393243"/>
          </a:xfrm>
          <a:prstGeom prst="pie">
            <a:avLst>
              <a:gd name="adj1" fmla="val 0"/>
              <a:gd name="adj2" fmla="val 537804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>
              <a:solidFill>
                <a:schemeClr val="tx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810063" y="1580614"/>
            <a:ext cx="2103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 smtClean="0"/>
              <a:t>Something is wrong</a:t>
            </a:r>
            <a:endParaRPr lang="nl-NL" dirty="0"/>
          </a:p>
        </p:txBody>
      </p:sp>
      <p:sp>
        <p:nvSpPr>
          <p:cNvPr id="21" name="TextBox 20"/>
          <p:cNvSpPr txBox="1"/>
          <p:nvPr/>
        </p:nvSpPr>
        <p:spPr>
          <a:xfrm rot="2563291">
            <a:off x="3219004" y="4578683"/>
            <a:ext cx="1143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 smtClean="0"/>
              <a:t>Trade-offs</a:t>
            </a:r>
            <a:endParaRPr lang="nl-NL" dirty="0"/>
          </a:p>
        </p:txBody>
      </p:sp>
      <p:cxnSp>
        <p:nvCxnSpPr>
          <p:cNvPr id="23" name="Straight Arrow Connector 22"/>
          <p:cNvCxnSpPr/>
          <p:nvPr/>
        </p:nvCxnSpPr>
        <p:spPr>
          <a:xfrm flipH="1">
            <a:off x="4123113" y="3024776"/>
            <a:ext cx="1996656" cy="1480722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0125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/>
      <p:bldP spid="2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smtClean="0"/>
              <a:t>ATTENTION!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da-DK" dirty="0" smtClean="0"/>
              <a:t>”I wonder if X would be faster...”</a:t>
            </a:r>
          </a:p>
          <a:p>
            <a:pPr marL="0" indent="0" algn="ctr">
              <a:buNone/>
            </a:pPr>
            <a:endParaRPr lang="da-DK" dirty="0"/>
          </a:p>
          <a:p>
            <a:pPr marL="0" indent="0" algn="ctr">
              <a:buNone/>
            </a:pPr>
            <a:r>
              <a:rPr lang="da-DK" dirty="0" smtClean="0"/>
              <a:t>Don’t wonder, measure!</a:t>
            </a:r>
          </a:p>
          <a:p>
            <a:pPr marL="0" indent="0" algn="ctr">
              <a:buNone/>
            </a:pPr>
            <a:endParaRPr lang="da-DK" dirty="0"/>
          </a:p>
          <a:p>
            <a:pPr marL="0" indent="0" algn="ctr">
              <a:buNone/>
            </a:pPr>
            <a:endParaRPr lang="da-DK" dirty="0" smtClean="0"/>
          </a:p>
        </p:txBody>
      </p:sp>
    </p:spTree>
    <p:extLst>
      <p:ext uri="{BB962C8B-B14F-4D97-AF65-F5344CB8AC3E}">
        <p14:creationId xmlns:p14="http://schemas.microsoft.com/office/powerpoint/2010/main" val="3348657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smtClean="0"/>
              <a:t>ATTENTION!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da-DK" sz="3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Measure-Command</a:t>
            </a:r>
            <a:r>
              <a:rPr lang="da-DK" sz="3600" dirty="0" smtClean="0"/>
              <a:t> </a:t>
            </a:r>
            <a:endParaRPr lang="da-DK" sz="3600" dirty="0" smtClean="0"/>
          </a:p>
          <a:p>
            <a:pPr marL="0" indent="0" algn="ctr">
              <a:buNone/>
            </a:pPr>
            <a:r>
              <a:rPr lang="da-DK" sz="3600" dirty="0" smtClean="0"/>
              <a:t>is your friend!</a:t>
            </a:r>
          </a:p>
          <a:p>
            <a:pPr marL="0" indent="0" algn="ctr">
              <a:buNone/>
            </a:pPr>
            <a:endParaRPr lang="da-DK" sz="3600" dirty="0" smtClean="0"/>
          </a:p>
        </p:txBody>
      </p:sp>
    </p:spTree>
    <p:extLst>
      <p:ext uri="{BB962C8B-B14F-4D97-AF65-F5344CB8AC3E}">
        <p14:creationId xmlns:p14="http://schemas.microsoft.com/office/powerpoint/2010/main" val="1445168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Performance ProTip #1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 marL="0" indent="0" algn="ctr">
              <a:buNone/>
            </a:pPr>
            <a:endParaRPr lang="da-DK" sz="4800" dirty="0" smtClean="0"/>
          </a:p>
          <a:p>
            <a:pPr marL="0" indent="0" algn="ctr">
              <a:buNone/>
            </a:pPr>
            <a:endParaRPr lang="da-DK" sz="4800" dirty="0"/>
          </a:p>
          <a:p>
            <a:pPr marL="0" indent="0" algn="ctr">
              <a:buNone/>
            </a:pPr>
            <a:r>
              <a:rPr lang="da-DK" sz="4800" dirty="0" smtClean="0"/>
              <a:t>Upgrade PowerShell</a:t>
            </a:r>
          </a:p>
        </p:txBody>
      </p:sp>
    </p:spTree>
    <p:extLst>
      <p:ext uri="{BB962C8B-B14F-4D97-AF65-F5344CB8AC3E}">
        <p14:creationId xmlns:p14="http://schemas.microsoft.com/office/powerpoint/2010/main" val="1651088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smtClean="0"/>
              <a:t>Optimizing for speed!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marL="0" indent="0">
              <a:buNone/>
            </a:pPr>
            <a:endParaRPr lang="da-DK" dirty="0" smtClean="0"/>
          </a:p>
          <a:p>
            <a:pPr marL="0" indent="0">
              <a:buNone/>
            </a:pPr>
            <a:endParaRPr lang="da-DK" dirty="0"/>
          </a:p>
          <a:p>
            <a:pPr marL="0" indent="0">
              <a:buNone/>
            </a:pPr>
            <a:r>
              <a:rPr lang="da-DK" dirty="0"/>
              <a:t> </a:t>
            </a:r>
            <a:r>
              <a:rPr lang="da-DK" dirty="0" smtClean="0"/>
              <a:t> High</a:t>
            </a:r>
          </a:p>
          <a:p>
            <a:pPr marL="0" indent="0">
              <a:buNone/>
            </a:pPr>
            <a:endParaRPr lang="da-DK" dirty="0"/>
          </a:p>
          <a:p>
            <a:pPr marL="0" indent="0">
              <a:buNone/>
            </a:pPr>
            <a:r>
              <a:rPr lang="da-DK" dirty="0" smtClean="0"/>
              <a:t>   </a:t>
            </a:r>
            <a:r>
              <a:rPr lang="da-DK" sz="1400" dirty="0" smtClean="0"/>
              <a:t>overhead</a:t>
            </a:r>
            <a:endParaRPr lang="da-DK" dirty="0" smtClean="0"/>
          </a:p>
          <a:p>
            <a:pPr marL="0" indent="0">
              <a:buNone/>
            </a:pPr>
            <a:endParaRPr lang="da-DK" dirty="0"/>
          </a:p>
          <a:p>
            <a:pPr marL="0" indent="0">
              <a:buNone/>
            </a:pPr>
            <a:r>
              <a:rPr lang="da-DK" dirty="0" smtClean="0"/>
              <a:t>  Low</a:t>
            </a:r>
          </a:p>
        </p:txBody>
      </p:sp>
      <p:sp>
        <p:nvSpPr>
          <p:cNvPr id="4" name="Rectangle 3"/>
          <p:cNvSpPr/>
          <p:nvPr/>
        </p:nvSpPr>
        <p:spPr>
          <a:xfrm>
            <a:off x="5290277" y="5329646"/>
            <a:ext cx="1658983" cy="4310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dirty="0" smtClean="0"/>
              <a:t>CPU</a:t>
            </a:r>
            <a:endParaRPr lang="nl-NL" dirty="0"/>
          </a:p>
        </p:txBody>
      </p:sp>
      <p:sp>
        <p:nvSpPr>
          <p:cNvPr id="5" name="Rectangle 4"/>
          <p:cNvSpPr/>
          <p:nvPr/>
        </p:nvSpPr>
        <p:spPr>
          <a:xfrm>
            <a:off x="4656771" y="4763635"/>
            <a:ext cx="2925989" cy="4310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dirty="0" smtClean="0"/>
              <a:t>Assembly/HAL</a:t>
            </a:r>
            <a:endParaRPr lang="nl-NL" dirty="0"/>
          </a:p>
        </p:txBody>
      </p:sp>
      <p:sp>
        <p:nvSpPr>
          <p:cNvPr id="6" name="Rectangle 5"/>
          <p:cNvSpPr/>
          <p:nvPr/>
        </p:nvSpPr>
        <p:spPr>
          <a:xfrm>
            <a:off x="4160384" y="4158435"/>
            <a:ext cx="3918766" cy="4310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dirty="0" smtClean="0"/>
              <a:t>Win32 APIs</a:t>
            </a:r>
            <a:endParaRPr lang="nl-NL" dirty="0"/>
          </a:p>
        </p:txBody>
      </p:sp>
      <p:sp>
        <p:nvSpPr>
          <p:cNvPr id="7" name="Rectangle 6"/>
          <p:cNvSpPr/>
          <p:nvPr/>
        </p:nvSpPr>
        <p:spPr>
          <a:xfrm>
            <a:off x="3877909" y="3553235"/>
            <a:ext cx="4483712" cy="4310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dirty="0" smtClean="0"/>
              <a:t>Compiled .NET code</a:t>
            </a:r>
            <a:endParaRPr lang="nl-NL" dirty="0"/>
          </a:p>
        </p:txBody>
      </p:sp>
      <p:sp>
        <p:nvSpPr>
          <p:cNvPr id="8" name="Rectangle 7"/>
          <p:cNvSpPr/>
          <p:nvPr/>
        </p:nvSpPr>
        <p:spPr>
          <a:xfrm>
            <a:off x="2174782" y="2987224"/>
            <a:ext cx="7889965" cy="4310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dirty="0" smtClean="0"/>
              <a:t>PS Builtins (operators, loop constructs), C# cmdlets</a:t>
            </a:r>
            <a:endParaRPr lang="nl-NL" dirty="0"/>
          </a:p>
        </p:txBody>
      </p:sp>
      <p:sp>
        <p:nvSpPr>
          <p:cNvPr id="10" name="Rectangle 9"/>
          <p:cNvSpPr/>
          <p:nvPr/>
        </p:nvSpPr>
        <p:spPr>
          <a:xfrm>
            <a:off x="793477" y="2355898"/>
            <a:ext cx="10652574" cy="4310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dirty="0" smtClean="0"/>
              <a:t>Script functions</a:t>
            </a:r>
            <a:endParaRPr lang="nl-NL" dirty="0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548640" y="2499591"/>
            <a:ext cx="13063" cy="337869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829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smtClean="0"/>
              <a:t>Filtering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 marL="0" indent="0" algn="ctr">
              <a:buNone/>
            </a:pPr>
            <a:r>
              <a:rPr lang="da-DK" sz="2400" dirty="0" smtClean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476427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Performance ProTip </a:t>
            </a:r>
            <a:r>
              <a:rPr lang="da-DK" dirty="0" smtClean="0"/>
              <a:t>#2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 marL="0" indent="0" algn="ctr">
              <a:buNone/>
            </a:pPr>
            <a:endParaRPr lang="da-DK" sz="4800" dirty="0" smtClean="0"/>
          </a:p>
          <a:p>
            <a:pPr marL="0" indent="0" algn="ctr">
              <a:buNone/>
            </a:pPr>
            <a:endParaRPr lang="da-DK" sz="4800" dirty="0"/>
          </a:p>
          <a:p>
            <a:pPr marL="0" indent="0" algn="ctr">
              <a:buNone/>
            </a:pPr>
            <a:r>
              <a:rPr lang="da-DK" sz="4800" dirty="0" smtClean="0"/>
              <a:t>Use operators when you can!</a:t>
            </a:r>
          </a:p>
        </p:txBody>
      </p:sp>
    </p:spTree>
    <p:extLst>
      <p:ext uri="{BB962C8B-B14F-4D97-AF65-F5344CB8AC3E}">
        <p14:creationId xmlns:p14="http://schemas.microsoft.com/office/powerpoint/2010/main" val="3770836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2">
      <a:majorFont>
        <a:latin typeface="Segoe UI Light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293</TotalTime>
  <Words>155</Words>
  <Application>Microsoft Office PowerPoint</Application>
  <PresentationFormat>Widescreen</PresentationFormat>
  <Paragraphs>60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Arial</vt:lpstr>
      <vt:lpstr>Consolas</vt:lpstr>
      <vt:lpstr>Courier New</vt:lpstr>
      <vt:lpstr>Kailasa</vt:lpstr>
      <vt:lpstr>Segoe UI</vt:lpstr>
      <vt:lpstr>Segoe UI Light</vt:lpstr>
      <vt:lpstr>Office Theme</vt:lpstr>
      <vt:lpstr>PowerShell General Performance Optimization</vt:lpstr>
      <vt:lpstr>whoami /claims</vt:lpstr>
      <vt:lpstr>Performance</vt:lpstr>
      <vt:lpstr>ATTENTION!</vt:lpstr>
      <vt:lpstr>ATTENTION!</vt:lpstr>
      <vt:lpstr>Performance ProTip #1</vt:lpstr>
      <vt:lpstr>Optimizing for speed!</vt:lpstr>
      <vt:lpstr>Filtering</vt:lpstr>
      <vt:lpstr>Performance ProTip #2</vt:lpstr>
      <vt:lpstr>Array population</vt:lpstr>
      <vt:lpstr>Performance ProTip #3</vt:lpstr>
      <vt:lpstr>Array comparison</vt:lpstr>
      <vt:lpstr>Simple IO operations</vt:lpstr>
      <vt:lpstr>Memory optimizations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Stuart Preston</dc:creator>
  <cp:lastModifiedBy>Jessen, Mathias Rørbo</cp:lastModifiedBy>
  <cp:revision>27</cp:revision>
  <dcterms:created xsi:type="dcterms:W3CDTF">2016-09-20T12:20:52Z</dcterms:created>
  <dcterms:modified xsi:type="dcterms:W3CDTF">2016-10-28T13:07:35Z</dcterms:modified>
</cp:coreProperties>
</file>